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6"/>
  </p:notesMasterIdLst>
  <p:sldIdLst>
    <p:sldId id="256" r:id="rId2"/>
    <p:sldId id="403" r:id="rId3"/>
    <p:sldId id="921" r:id="rId4"/>
    <p:sldId id="861" r:id="rId5"/>
    <p:sldId id="862" r:id="rId6"/>
    <p:sldId id="914" r:id="rId7"/>
    <p:sldId id="773" r:id="rId8"/>
    <p:sldId id="713" r:id="rId9"/>
    <p:sldId id="818" r:id="rId10"/>
    <p:sldId id="920" r:id="rId11"/>
    <p:sldId id="836" r:id="rId12"/>
    <p:sldId id="841" r:id="rId13"/>
    <p:sldId id="842" r:id="rId14"/>
    <p:sldId id="843" r:id="rId15"/>
    <p:sldId id="859" r:id="rId16"/>
    <p:sldId id="746" r:id="rId17"/>
    <p:sldId id="801" r:id="rId18"/>
    <p:sldId id="802" r:id="rId19"/>
    <p:sldId id="803" r:id="rId20"/>
    <p:sldId id="910" r:id="rId21"/>
    <p:sldId id="837" r:id="rId22"/>
    <p:sldId id="846" r:id="rId23"/>
    <p:sldId id="865" r:id="rId24"/>
    <p:sldId id="866" r:id="rId25"/>
    <p:sldId id="868" r:id="rId26"/>
    <p:sldId id="867" r:id="rId27"/>
    <p:sldId id="845" r:id="rId28"/>
    <p:sldId id="848" r:id="rId29"/>
    <p:sldId id="849" r:id="rId30"/>
    <p:sldId id="912" r:id="rId31"/>
    <p:sldId id="915" r:id="rId32"/>
    <p:sldId id="838" r:id="rId33"/>
    <p:sldId id="913" r:id="rId34"/>
    <p:sldId id="856" r:id="rId35"/>
    <p:sldId id="875" r:id="rId36"/>
    <p:sldId id="877" r:id="rId37"/>
    <p:sldId id="876" r:id="rId38"/>
    <p:sldId id="888" r:id="rId39"/>
    <p:sldId id="878" r:id="rId40"/>
    <p:sldId id="917" r:id="rId41"/>
    <p:sldId id="916" r:id="rId42"/>
    <p:sldId id="918" r:id="rId43"/>
    <p:sldId id="890" r:id="rId44"/>
    <p:sldId id="886" r:id="rId45"/>
    <p:sldId id="891" r:id="rId46"/>
    <p:sldId id="894" r:id="rId47"/>
    <p:sldId id="812" r:id="rId48"/>
    <p:sldId id="811" r:id="rId49"/>
    <p:sldId id="810" r:id="rId50"/>
    <p:sldId id="809" r:id="rId51"/>
    <p:sldId id="807" r:id="rId52"/>
    <p:sldId id="813" r:id="rId53"/>
    <p:sldId id="814" r:id="rId54"/>
    <p:sldId id="899" r:id="rId55"/>
    <p:sldId id="817" r:id="rId56"/>
    <p:sldId id="832" r:id="rId57"/>
    <p:sldId id="798" r:id="rId58"/>
    <p:sldId id="712" r:id="rId59"/>
    <p:sldId id="722" r:id="rId60"/>
    <p:sldId id="772" r:id="rId61"/>
    <p:sldId id="775" r:id="rId62"/>
    <p:sldId id="767" r:id="rId63"/>
    <p:sldId id="768" r:id="rId64"/>
    <p:sldId id="902" r:id="rId65"/>
    <p:sldId id="903" r:id="rId66"/>
    <p:sldId id="766" r:id="rId67"/>
    <p:sldId id="922" r:id="rId68"/>
    <p:sldId id="923" r:id="rId69"/>
    <p:sldId id="927" r:id="rId70"/>
    <p:sldId id="924" r:id="rId71"/>
    <p:sldId id="925" r:id="rId72"/>
    <p:sldId id="928" r:id="rId73"/>
    <p:sldId id="929" r:id="rId74"/>
    <p:sldId id="796" r:id="rId7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921"/>
            <p14:sldId id="861"/>
            <p14:sldId id="862"/>
            <p14:sldId id="914"/>
            <p14:sldId id="773"/>
            <p14:sldId id="713"/>
            <p14:sldId id="818"/>
            <p14:sldId id="920"/>
            <p14:sldId id="836"/>
            <p14:sldId id="841"/>
            <p14:sldId id="842"/>
            <p14:sldId id="843"/>
            <p14:sldId id="859"/>
            <p14:sldId id="746"/>
            <p14:sldId id="801"/>
            <p14:sldId id="802"/>
            <p14:sldId id="803"/>
            <p14:sldId id="910"/>
            <p14:sldId id="837"/>
            <p14:sldId id="846"/>
            <p14:sldId id="865"/>
            <p14:sldId id="866"/>
            <p14:sldId id="868"/>
            <p14:sldId id="867"/>
            <p14:sldId id="845"/>
            <p14:sldId id="848"/>
            <p14:sldId id="849"/>
            <p14:sldId id="912"/>
            <p14:sldId id="915"/>
            <p14:sldId id="838"/>
            <p14:sldId id="913"/>
            <p14:sldId id="856"/>
            <p14:sldId id="875"/>
            <p14:sldId id="877"/>
            <p14:sldId id="876"/>
            <p14:sldId id="888"/>
            <p14:sldId id="878"/>
            <p14:sldId id="917"/>
            <p14:sldId id="916"/>
            <p14:sldId id="918"/>
            <p14:sldId id="890"/>
            <p14:sldId id="886"/>
            <p14:sldId id="891"/>
            <p14:sldId id="894"/>
            <p14:sldId id="812"/>
            <p14:sldId id="811"/>
            <p14:sldId id="810"/>
            <p14:sldId id="809"/>
            <p14:sldId id="807"/>
            <p14:sldId id="813"/>
            <p14:sldId id="814"/>
            <p14:sldId id="899"/>
            <p14:sldId id="817"/>
            <p14:sldId id="832"/>
            <p14:sldId id="798"/>
            <p14:sldId id="712"/>
            <p14:sldId id="722"/>
            <p14:sldId id="772"/>
            <p14:sldId id="775"/>
            <p14:sldId id="767"/>
            <p14:sldId id="768"/>
            <p14:sldId id="902"/>
            <p14:sldId id="903"/>
            <p14:sldId id="766"/>
            <p14:sldId id="922"/>
            <p14:sldId id="923"/>
            <p14:sldId id="927"/>
            <p14:sldId id="924"/>
            <p14:sldId id="925"/>
            <p14:sldId id="928"/>
            <p14:sldId id="929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4432"/>
    <a:srgbClr val="1778B8"/>
    <a:srgbClr val="FB8E20"/>
    <a:srgbClr val="36544F"/>
    <a:srgbClr val="9E60B8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492"/>
    <p:restoredTop sz="96911" autoAdjust="0"/>
  </p:normalViewPr>
  <p:slideViewPr>
    <p:cSldViewPr snapToGrid="0" snapToObjects="1">
      <p:cViewPr varScale="1">
        <p:scale>
          <a:sx n="151" d="100"/>
          <a:sy n="151" d="100"/>
        </p:scale>
        <p:origin x="264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tiff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03.11.19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878738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concurrent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2695" y="-542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0" y="1861666"/>
            <a:ext cx="9894836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2019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W-JAX München | November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2" y="4996116"/>
            <a:ext cx="4047284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nils.buzz</a:t>
            </a:r>
            <a:r>
              <a:rPr lang="de-DE" b="1" dirty="0">
                <a:solidFill>
                  <a:srgbClr val="36544F"/>
                </a:solidFill>
              </a:rPr>
              <a:t>/wjax2019-react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101494" y="1439144"/>
            <a:ext cx="7406402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Hooks,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Mode,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,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Lazy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, ...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C31A015-55D8-4148-B14E-A9148568F23E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E90048D-42F1-3745-9CCA-04471E395CAC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A215675-9DBB-8A4D-ABE5-C29C45B85DE2}"/>
              </a:ext>
            </a:extLst>
          </p:cNvPr>
          <p:cNvSpPr/>
          <p:nvPr/>
        </p:nvSpPr>
        <p:spPr>
          <a:xfrm>
            <a:off x="1101492" y="3680131"/>
            <a:ext cx="2615484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Alles neu? 😱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Lifecycle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Funktionen, aber...</a:t>
            </a:r>
          </a:p>
          <a:p>
            <a:pPr lvl="1"/>
            <a:r>
              <a:rPr lang="de-DE" b="1" dirty="0"/>
              <a:t>nur in </a:t>
            </a:r>
            <a:r>
              <a:rPr lang="de-DE" dirty="0"/>
              <a:t>Funktionskomponenten (oder anderen Hooks) erlaubt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auf Top-Level-</a:t>
            </a:r>
            <a:r>
              <a:rPr lang="de-DE" dirty="0"/>
              <a:t>Ebene stehen (nicht in Schleife, </a:t>
            </a:r>
            <a:r>
              <a:rPr lang="de-DE" dirty="0" err="1"/>
              <a:t>if</a:t>
            </a:r>
            <a:r>
              <a:rPr lang="de-DE" dirty="0"/>
              <a:t>, ...)</a:t>
            </a:r>
            <a:endParaRPr lang="de-DE" b="0" dirty="0"/>
          </a:p>
          <a:p>
            <a:pPr lvl="1"/>
            <a:r>
              <a:rPr lang="de-DE" b="1" dirty="0"/>
              <a:t>müssen</a:t>
            </a:r>
            <a:r>
              <a:rPr lang="de-DE" b="0" dirty="0"/>
              <a:t> mit "</a:t>
            </a:r>
            <a:r>
              <a:rPr lang="de-DE" b="0" dirty="0" err="1"/>
              <a:t>use</a:t>
            </a:r>
            <a:r>
              <a:rPr lang="de-DE" b="0" dirty="0"/>
              <a:t>" benannt </a:t>
            </a:r>
            <a:r>
              <a:rPr lang="de-DE" dirty="0"/>
              <a:t>werden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2576348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95C061D-AB74-0D4E-9369-B49A62BE2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850" y="1783030"/>
            <a:ext cx="7124700" cy="13462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2707076" y="3728771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liegt in einem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 flipV="1">
            <a:off x="3867665" y="2778166"/>
            <a:ext cx="2520778" cy="9125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fik 4">
            <a:extLst>
              <a:ext uri="{FF2B5EF4-FFF2-40B4-BE49-F238E27FC236}">
                <a16:creationId xmlns:a16="http://schemas.microsoft.com/office/drawing/2014/main" id="{B927E4BE-9F5A-4C40-B605-9EEFB4EB41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0347" y="4791950"/>
            <a:ext cx="7136394" cy="1710163"/>
          </a:xfrm>
          <a:prstGeom prst="rect">
            <a:avLst/>
          </a:prstGeom>
        </p:spPr>
      </p:pic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461E53B-A022-0742-A651-AB925CA0AFDF}"/>
              </a:ext>
            </a:extLst>
          </p:cNvPr>
          <p:cNvCxnSpPr>
            <a:cxnSpLocks/>
          </p:cNvCxnSpPr>
          <p:nvPr/>
        </p:nvCxnSpPr>
        <p:spPr>
          <a:xfrm>
            <a:off x="3695112" y="4116037"/>
            <a:ext cx="172553" cy="86373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394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167623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r>
              <a:rPr lang="de-DE" b="0" dirty="0">
                <a:solidFill>
                  <a:srgbClr val="36544F"/>
                </a:solidFill>
              </a:rPr>
              <a:t>Unübersichtlich bei mehreren Kontexten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&lt;/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287853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646518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themeValue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179480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State in Funktionskomponenten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442BA2-1A1A-3F43-9BA5-3676A6C6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3490615"/>
            <a:ext cx="5880100" cy="8001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872E73-D27B-F646-8B04-9D2F5B215F79}"/>
              </a:ext>
            </a:extLst>
          </p:cNvPr>
          <p:cNvSpPr/>
          <p:nvPr/>
        </p:nvSpPr>
        <p:spPr>
          <a:xfrm>
            <a:off x="1750483" y="3121283"/>
            <a:ext cx="1850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Tab Bar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FFEDB4-F37C-324B-A495-2E51A2A5A959}"/>
              </a:ext>
            </a:extLst>
          </p:cNvPr>
          <p:cNvSpPr/>
          <p:nvPr/>
        </p:nvSpPr>
        <p:spPr>
          <a:xfrm>
            <a:off x="1860550" y="4537366"/>
            <a:ext cx="43263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Zustand: welche Tab ist geöffnet?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7A7E9DD-C173-E242-91E6-C8E7B05EF54F}"/>
              </a:ext>
            </a:extLst>
          </p:cNvPr>
          <p:cNvCxnSpPr>
            <a:cxnSpLocks/>
          </p:cNvCxnSpPr>
          <p:nvPr/>
        </p:nvCxnSpPr>
        <p:spPr>
          <a:xfrm flipV="1">
            <a:off x="2734881" y="4146782"/>
            <a:ext cx="0" cy="36783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577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erzeugen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0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D5358BB-E614-8845-B815-C30239613419}"/>
              </a:ext>
            </a:extLst>
          </p:cNvPr>
          <p:cNvGrpSpPr/>
          <p:nvPr/>
        </p:nvGrpSpPr>
        <p:grpSpPr>
          <a:xfrm>
            <a:off x="6572503" y="3118546"/>
            <a:ext cx="2923023" cy="759419"/>
            <a:chOff x="4193897" y="8292032"/>
            <a:chExt cx="2923023" cy="759419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DD6FEEA-1676-3546-8685-3F3C62158F0A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Initialer Wert</a:t>
              </a:r>
            </a:p>
          </p:txBody>
        </p: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8BB88D79-8751-FF4A-882E-93889EA2D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3EA4070-0BC9-0A43-9321-F32881044F36}"/>
              </a:ext>
            </a:extLst>
          </p:cNvPr>
          <p:cNvCxnSpPr>
            <a:cxnSpLocks/>
          </p:cNvCxnSpPr>
          <p:nvPr/>
        </p:nvCxnSpPr>
        <p:spPr>
          <a:xfrm flipV="1">
            <a:off x="2556609" y="8341129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AF97013-B359-4747-9FD6-EBDA139C77C6}"/>
              </a:ext>
            </a:extLst>
          </p:cNvPr>
          <p:cNvGrpSpPr/>
          <p:nvPr/>
        </p:nvGrpSpPr>
        <p:grpSpPr>
          <a:xfrm>
            <a:off x="3029203" y="3159701"/>
            <a:ext cx="2923023" cy="746719"/>
            <a:chOff x="4193897" y="8292032"/>
            <a:chExt cx="2923023" cy="746719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B8B874E9-D7E7-2E45-8B94-5BCC0D25CFFC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</a:p>
          </p:txBody>
        </p: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195F2BC6-CA03-E348-A828-F1FA1FB4E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FB9026C-365F-6341-997E-5533E3CA53C8}"/>
              </a:ext>
            </a:extLst>
          </p:cNvPr>
          <p:cNvGrpSpPr/>
          <p:nvPr/>
        </p:nvGrpSpPr>
        <p:grpSpPr>
          <a:xfrm>
            <a:off x="1095097" y="3123528"/>
            <a:ext cx="2923023" cy="759419"/>
            <a:chOff x="4193897" y="8292032"/>
            <a:chExt cx="2923023" cy="759419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E3BE294-B064-D348-9052-E3A8BDBCB1B4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B21DE3D0-A3B0-934D-9544-7034A2172B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1983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Aktuellen State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B9E7AB0-7DCE-1C42-BD14-E76BE870BFE0}"/>
              </a:ext>
            </a:extLst>
          </p:cNvPr>
          <p:cNvGrpSpPr/>
          <p:nvPr/>
        </p:nvGrpSpPr>
        <p:grpSpPr>
          <a:xfrm>
            <a:off x="4108703" y="4785301"/>
            <a:ext cx="2923023" cy="746719"/>
            <a:chOff x="4193897" y="8292032"/>
            <a:chExt cx="2923023" cy="74671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757657D7-8C51-714D-BA9E-BC1CBE006B8D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Zugreifen auf State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0E82EE12-3F4A-3643-905C-0E46E04EE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9727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verändern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504E2A3-1447-8348-91AF-42563F5EECB1}"/>
              </a:ext>
            </a:extLst>
          </p:cNvPr>
          <p:cNvGrpSpPr/>
          <p:nvPr/>
        </p:nvGrpSpPr>
        <p:grpSpPr>
          <a:xfrm>
            <a:off x="3491487" y="5085221"/>
            <a:ext cx="2923023" cy="992940"/>
            <a:chOff x="4193897" y="8292032"/>
            <a:chExt cx="2923023" cy="99294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F24A01F-6EDB-044A-A978-6B5B7D1CEB6E}"/>
                </a:ext>
              </a:extLst>
            </p:cNvPr>
            <p:cNvSpPr/>
            <p:nvPr/>
          </p:nvSpPr>
          <p:spPr>
            <a:xfrm>
              <a:off x="4193897" y="8700197"/>
              <a:ext cx="29230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Setzen von State</a:t>
              </a:r>
            </a:p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(kein Objekt mehr!)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5031B367-3F2C-0747-8223-8E634CB98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1415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0" y="2559752"/>
            <a:ext cx="990599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und Beratung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701232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b="0" dirty="0">
                <a:solidFill>
                  <a:srgbClr val="36544F"/>
                </a:solidFill>
              </a:rPr>
              <a:t>: Mehrere States in einer Komponente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3449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komplexen State mit viel Logik zur Veränderung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03E5811-3BB0-8044-B9CA-59D381DBC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385" y="2322013"/>
            <a:ext cx="5973230" cy="4033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8453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0454320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Actions sind einfache JavaScript-Objekte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2072149" y="2650236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"SET_USER",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11158-E2FC-1341-9B44-F496C77052BB}"/>
              </a:ext>
            </a:extLst>
          </p:cNvPr>
          <p:cNvSpPr txBox="1"/>
          <p:nvPr/>
        </p:nvSpPr>
        <p:spPr>
          <a:xfrm>
            <a:off x="5854149" y="2888774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Type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2C07BB-4117-9E49-8F90-9D216EE35265}"/>
              </a:ext>
            </a:extLst>
          </p:cNvPr>
          <p:cNvSpPr txBox="1"/>
          <p:nvPr/>
        </p:nvSpPr>
        <p:spPr>
          <a:xfrm>
            <a:off x="2072149" y="4243810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"SET_PASSWORD",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CBE1316-9712-D845-BA2F-0C3D8E626CC7}"/>
              </a:ext>
            </a:extLst>
          </p:cNvPr>
          <p:cNvSpPr txBox="1"/>
          <p:nvPr/>
        </p:nvSpPr>
        <p:spPr>
          <a:xfrm>
            <a:off x="2072149" y="5550691"/>
            <a:ext cx="3871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"RESET"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AF2C9DA-D391-5C4E-B88E-2C0D6F5404EA}"/>
              </a:ext>
            </a:extLst>
          </p:cNvPr>
          <p:cNvCxnSpPr/>
          <p:nvPr/>
        </p:nvCxnSpPr>
        <p:spPr>
          <a:xfrm flipH="1">
            <a:off x="4913244" y="3091069"/>
            <a:ext cx="911087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5118B0F9-5DCC-6F46-9245-2BF8AC2D107C}"/>
              </a:ext>
            </a:extLst>
          </p:cNvPr>
          <p:cNvSpPr txBox="1"/>
          <p:nvPr/>
        </p:nvSpPr>
        <p:spPr>
          <a:xfrm>
            <a:off x="5854149" y="3230563"/>
            <a:ext cx="118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Payload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8DA7EC20-4FC2-AE40-B7C0-FB53505E5A18}"/>
              </a:ext>
            </a:extLst>
          </p:cNvPr>
          <p:cNvCxnSpPr>
            <a:cxnSpLocks/>
          </p:cNvCxnSpPr>
          <p:nvPr/>
        </p:nvCxnSpPr>
        <p:spPr>
          <a:xfrm flipH="1">
            <a:off x="4562061" y="3432858"/>
            <a:ext cx="1262271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4544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642581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546861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RESET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throw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Error("Invalid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!")</a:t>
            </a:r>
            <a:r>
              <a:rPr lang="de-DE" dirty="0">
                <a:solidFill>
                  <a:srgbClr val="C000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312559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Verwendung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3489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2a: Zugriff auf den 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461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2b: Verändern des States über Actions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"SET_USER",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"SET_PASSWORD",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=(()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"CLEAR"});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399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reactbuch.de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" y="420867"/>
            <a:ext cx="99060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</a:p>
          <a:p>
            <a:pPr algn="ctr"/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Grundlagen, fortgeschrittene Techniken und Praxistipps</a:t>
            </a:r>
          </a:p>
          <a:p>
            <a:pPr algn="ctr"/>
            <a:r>
              <a:rPr lang="de-DE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2. Auflage, Dezember 2019</a:t>
            </a:r>
          </a:p>
          <a:p>
            <a:pPr algn="ctr"/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378F66B-F266-9946-9257-A1846B539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9349" y="1912337"/>
            <a:ext cx="2607301" cy="380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1451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Standard-JavaScript-Funktion, d.h. gut test- und wiederverwendbar</a:t>
            </a:r>
          </a:p>
          <a:p>
            <a:r>
              <a:rPr lang="de-DE" b="0" dirty="0">
                <a:solidFill>
                  <a:srgbClr val="36544F"/>
                </a:solidFill>
              </a:rPr>
              <a:t>Logik zur Behandlung des Zustandes an einer zentralen Stelle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von Actions Code-intensiv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1887770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Standard-JavaScript-Funktion, d.h. gut test- und wiederverwendbar</a:t>
            </a:r>
          </a:p>
          <a:p>
            <a:r>
              <a:rPr lang="de-DE" b="0" dirty="0">
                <a:solidFill>
                  <a:srgbClr val="36544F"/>
                </a:solidFill>
              </a:rPr>
              <a:t>Logik zur Behandlung des Zustandes an einer zentralen Stelle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von Actions Code-intensiv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Im Gegensatz zu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keine Developer Tools (</a:t>
            </a:r>
            <a:r>
              <a:rPr lang="de-DE" dirty="0" err="1"/>
              <a:t>Timetravelling</a:t>
            </a:r>
            <a:r>
              <a:rPr lang="de-DE" dirty="0"/>
              <a:t>, ...)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keine Middleware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3923126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A59A953-D717-0C47-A643-41D640476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04A864E-37AF-4B44-8CE5-4CAEAAF299B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B7F8D7ED-9443-2F44-B77F-C870A78A20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9055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globale Logik für Login/</a:t>
            </a:r>
            <a:r>
              <a:rPr lang="de-DE" b="0" dirty="0" err="1">
                <a:solidFill>
                  <a:srgbClr val="36544F"/>
                </a:solidFill>
              </a:rPr>
              <a:t>Logout</a:t>
            </a:r>
            <a:r>
              <a:rPr lang="de-DE" b="0" dirty="0">
                <a:solidFill>
                  <a:srgbClr val="36544F"/>
                </a:solidFill>
              </a:rPr>
              <a:t> bzw. angemeldeten User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A59A953-D717-0C47-A643-41D640476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04A864E-37AF-4B44-8CE5-4CAEAAF299B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B7F8D7ED-9443-2F44-B77F-C870A78A20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CE492E5-3522-5740-8699-436016F10F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449"/>
          <a:stretch/>
        </p:blipFill>
        <p:spPr>
          <a:xfrm>
            <a:off x="327453" y="2232279"/>
            <a:ext cx="6320482" cy="4123018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B029A4E5-40EB-EF44-80D3-94D0ABBE0231}"/>
              </a:ext>
            </a:extLst>
          </p:cNvPr>
          <p:cNvSpPr/>
          <p:nvPr/>
        </p:nvSpPr>
        <p:spPr>
          <a:xfrm>
            <a:off x="1662544" y="6397779"/>
            <a:ext cx="368134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globale </a:t>
            </a:r>
            <a:r>
              <a:rPr lang="de-DE" sz="1600" b="1" u="sng" dirty="0">
                <a:solidFill>
                  <a:srgbClr val="9E60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Aktionen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(zum Ein-/Ausloggen)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29B2F6E-275F-1640-8830-C5F82AD0137B}"/>
              </a:ext>
            </a:extLst>
          </p:cNvPr>
          <p:cNvCxnSpPr>
            <a:cxnSpLocks/>
          </p:cNvCxnSpPr>
          <p:nvPr/>
        </p:nvCxnSpPr>
        <p:spPr>
          <a:xfrm>
            <a:off x="1173251" y="6226927"/>
            <a:ext cx="0" cy="3520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8755DFA-941B-1741-8D55-4A4A23298AB7}"/>
              </a:ext>
            </a:extLst>
          </p:cNvPr>
          <p:cNvCxnSpPr>
            <a:cxnSpLocks/>
          </p:cNvCxnSpPr>
          <p:nvPr/>
        </p:nvCxnSpPr>
        <p:spPr>
          <a:xfrm>
            <a:off x="1173251" y="6578930"/>
            <a:ext cx="489294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6DC159AD-84FA-F94C-BC19-2EFDCA1CA1FC}"/>
              </a:ext>
            </a:extLst>
          </p:cNvPr>
          <p:cNvCxnSpPr>
            <a:cxnSpLocks/>
          </p:cNvCxnSpPr>
          <p:nvPr/>
        </p:nvCxnSpPr>
        <p:spPr>
          <a:xfrm flipH="1" flipV="1">
            <a:off x="5866410" y="3218213"/>
            <a:ext cx="1355572" cy="10755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3D0DF6C4-CCCD-454B-84C7-655A4B32390C}"/>
              </a:ext>
            </a:extLst>
          </p:cNvPr>
          <p:cNvCxnSpPr>
            <a:cxnSpLocks/>
          </p:cNvCxnSpPr>
          <p:nvPr/>
        </p:nvCxnSpPr>
        <p:spPr>
          <a:xfrm flipH="1" flipV="1">
            <a:off x="1900053" y="4181083"/>
            <a:ext cx="5321928" cy="11481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24B01207-91C4-AA47-BCA4-840030DA0969}"/>
              </a:ext>
            </a:extLst>
          </p:cNvPr>
          <p:cNvCxnSpPr>
            <a:cxnSpLocks/>
          </p:cNvCxnSpPr>
          <p:nvPr/>
        </p:nvCxnSpPr>
        <p:spPr>
          <a:xfrm flipH="1">
            <a:off x="2636323" y="4295901"/>
            <a:ext cx="4585659" cy="124987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B2F7C31E-7CD3-D74B-AEB8-17567C1E9502}"/>
              </a:ext>
            </a:extLst>
          </p:cNvPr>
          <p:cNvSpPr/>
          <p:nvPr/>
        </p:nvSpPr>
        <p:spPr>
          <a:xfrm>
            <a:off x="7176458" y="4108614"/>
            <a:ext cx="298268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globaler </a:t>
            </a:r>
            <a:r>
              <a:rPr lang="de-DE" sz="1600" b="1" u="sng" dirty="0">
                <a:solidFill>
                  <a:srgbClr val="9E60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27" name="Gerade Verbindung 26">
            <a:extLst>
              <a:ext uri="{FF2B5EF4-FFF2-40B4-BE49-F238E27FC236}">
                <a16:creationId xmlns:a16="http://schemas.microsoft.com/office/drawing/2014/main" id="{F5D221B8-70B3-6D46-AF66-D6BFE914985A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5343891" y="6567056"/>
            <a:ext cx="3014358" cy="1187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1663D4F1-ED73-694E-B916-550803223D0B}"/>
              </a:ext>
            </a:extLst>
          </p:cNvPr>
          <p:cNvCxnSpPr>
            <a:cxnSpLocks/>
          </p:cNvCxnSpPr>
          <p:nvPr/>
        </p:nvCxnSpPr>
        <p:spPr>
          <a:xfrm>
            <a:off x="8358249" y="4447168"/>
            <a:ext cx="0" cy="2131762"/>
          </a:xfrm>
          <a:prstGeom prst="line">
            <a:avLst/>
          </a:prstGeom>
          <a:ln>
            <a:solidFill>
              <a:srgbClr val="025249"/>
            </a:solidFill>
            <a:prstDash val="sysDash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0690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097443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Error("...");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605F535-96F8-6145-9FCA-4F6F6001E549}"/>
              </a:ext>
            </a:extLst>
          </p:cNvPr>
          <p:cNvSpPr/>
          <p:nvPr/>
        </p:nvSpPr>
        <p:spPr>
          <a:xfrm>
            <a:off x="385073" y="2728111"/>
            <a:ext cx="55707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Ein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Reducer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 für Aktionen zum Ein-/Ausloggen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6845AA2F-37CE-5F40-833E-10717172E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9D92E131-54AE-1242-837F-CE39B43ED676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ECB98985-12C7-AE40-8280-1A56C4941FC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77832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 werden </a:t>
            </a:r>
            <a:r>
              <a:rPr lang="de-DE" b="0" dirty="0">
                <a:solidFill>
                  <a:srgbClr val="9E60B8"/>
                </a:solidFill>
              </a:rPr>
              <a:t>Zustand</a:t>
            </a:r>
            <a:r>
              <a:rPr lang="de-DE" b="0" dirty="0">
                <a:solidFill>
                  <a:srgbClr val="36544F"/>
                </a:solidFill>
              </a:rPr>
              <a:t> und </a:t>
            </a:r>
            <a:r>
              <a:rPr lang="de-DE" b="0" dirty="0">
                <a:solidFill>
                  <a:srgbClr val="9E60B8"/>
                </a:solidFill>
              </a:rPr>
              <a:t>Aktionen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49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E1D8DBE2-5AAA-B043-A13B-BA0D8A5E1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3D2F753-88A6-BE48-81FE-6CE1A835F9D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2C7C88D-5AC0-FE46-89CE-634DF9D408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99694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 werden State und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49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2A371EA3-E09B-A24E-953B-E42868D32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155DA8F-4B91-9045-A831-BC83D5849A59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5BA7997-DA82-1344-AE8F-132D3EC4445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8473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 werden State und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49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AuthDispatcherCtx.Provider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2A487053-F517-7449-9E89-B63754FBF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6C0D578-CC79-1C4B-AD8D-9B0932C4766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73F4C0E-94CC-5640-BA1E-CD20B671702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8078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den State verwenden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911397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Avatar(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authState.user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DB807A0-2394-AE48-B72C-6090EC748027}"/>
              </a:ext>
            </a:extLst>
          </p:cNvPr>
          <p:cNvSpPr/>
          <p:nvPr/>
        </p:nvSpPr>
        <p:spPr>
          <a:xfrm>
            <a:off x="385073" y="3522187"/>
            <a:ext cx="68643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innerhalb der Anwendung – State verwenden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21DDCAFC-59A5-F34B-9386-CB4351C0C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F8FD059-E08D-1741-A5B2-4DA635824526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D24B6940-DE86-A748-ADF0-098A828F13D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BBCCEEB-077A-954F-A0DC-E7AA2F9DA5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695" y="2321883"/>
            <a:ext cx="41021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310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dann verwenden</a:t>
            </a:r>
          </a:p>
          <a:p>
            <a:r>
              <a:rPr lang="de-DE" b="0" dirty="0">
                <a:solidFill>
                  <a:srgbClr val="36544F"/>
                </a:solidFill>
              </a:rPr>
              <a:t>(ähnlich wie in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91139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"LOGOUT"})&gt;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DB807A0-2394-AE48-B72C-6090EC748027}"/>
              </a:ext>
            </a:extLst>
          </p:cNvPr>
          <p:cNvSpPr/>
          <p:nvPr/>
        </p:nvSpPr>
        <p:spPr>
          <a:xfrm>
            <a:off x="385073" y="3522187"/>
            <a:ext cx="6840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innerhalb der Anwendung – Actions auslösen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0C056529-29D5-3D4F-9002-ADE2BBAD1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AA63DAD-F8D6-3F40-9C1C-BD1527AF12E1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E937C7F-681A-4143-B9AB-37F4A68D162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A130DCA-B228-044A-ADF8-C2865740A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2163" y="4204689"/>
            <a:ext cx="9398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065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Blick zurück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415552" y="3797848"/>
            <a:ext cx="907492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November 2018...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2006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Schwäche 1: Verwender muss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API verwenden (eigentlich Implementierungsdetail)</a:t>
            </a:r>
          </a:p>
          <a:p>
            <a:r>
              <a:rPr lang="de-DE" b="0" dirty="0">
                <a:solidFill>
                  <a:srgbClr val="36544F"/>
                </a:solidFill>
              </a:rPr>
              <a:t>Schwäche 2: Verwender muss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verwenden und Action-Objekte selber erzeugen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0C056529-29D5-3D4F-9002-ADE2BBAD1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AA63DAD-F8D6-3F40-9C1C-BD1527AF12E1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E937C7F-681A-4143-B9AB-37F4A68D162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1260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wiederverwendbare Logik</a:t>
            </a:r>
          </a:p>
          <a:p>
            <a:r>
              <a:rPr lang="de-DE" b="0" dirty="0">
                <a:solidFill>
                  <a:srgbClr val="36544F"/>
                </a:solidFill>
              </a:rPr>
              <a:t>Es können eigene Hooks definiert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Custom Hooks dürfen andere Hooks verwenden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Custom Hooks sind reguläre JavaScript-Funktionen, die mit "</a:t>
            </a:r>
            <a:r>
              <a:rPr lang="de-DE" b="0" dirty="0" err="1">
                <a:solidFill>
                  <a:srgbClr val="36544F"/>
                </a:solidFill>
              </a:rPr>
              <a:t>use</a:t>
            </a:r>
            <a:r>
              <a:rPr lang="de-DE" b="0" dirty="0">
                <a:solidFill>
                  <a:srgbClr val="36544F"/>
                </a:solidFill>
              </a:rPr>
              <a:t>" anfangen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Custom Hooks können frei definierbare Argumente haben und beliebigen Return Typ haben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78E8EB6-0975-5145-9AB3-A5457E831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</p:spTree>
    <p:extLst>
      <p:ext uri="{BB962C8B-B14F-4D97-AF65-F5344CB8AC3E}">
        <p14:creationId xmlns:p14="http://schemas.microsoft.com/office/powerpoint/2010/main" val="29086919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 für fachliche Sicht auf </a:t>
            </a:r>
            <a:r>
              <a:rPr lang="de-DE" b="0" dirty="0" err="1">
                <a:solidFill>
                  <a:srgbClr val="36544F"/>
                </a:solidFill>
              </a:rPr>
              <a:t>Auth</a:t>
            </a:r>
            <a:r>
              <a:rPr lang="de-DE" b="0" dirty="0">
                <a:solidFill>
                  <a:srgbClr val="36544F"/>
                </a:solidFill>
              </a:rPr>
              <a:t>-State und -Logik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Verzichten auf direkten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-Aufruf (stattdessen Funktionen, ähnlich wie Action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API und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wird zum Implementierungsdetail und könnte z.B. durch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ersetzt werden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78E8EB6-0975-5145-9AB3-A5457E831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E2B4BA7-E8ED-304A-AEC2-344D0B226E3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D840B4E3-246E-6445-8E3B-A5A344133B0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</p:spTree>
    <p:extLst>
      <p:ext uri="{BB962C8B-B14F-4D97-AF65-F5344CB8AC3E}">
        <p14:creationId xmlns:p14="http://schemas.microsoft.com/office/powerpoint/2010/main" val="39771423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Custom Hook kapselt Zugriff auf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und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Stellt </a:t>
            </a:r>
            <a:r>
              <a:rPr lang="de-DE" b="0" dirty="0" err="1">
                <a:solidFill>
                  <a:srgbClr val="36544F"/>
                </a:solidFill>
              </a:rPr>
              <a:t>authState</a:t>
            </a:r>
            <a:r>
              <a:rPr lang="de-DE" b="0" dirty="0">
                <a:solidFill>
                  <a:srgbClr val="36544F"/>
                </a:solidFill>
              </a:rPr>
              <a:t> und fachliche Funktionen zum Verändern zur Verfügung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B7E3653-8D95-7E42-B6BE-3B253EEA1682}"/>
              </a:ext>
            </a:extLst>
          </p:cNvPr>
          <p:cNvSpPr txBox="1"/>
          <p:nvPr/>
        </p:nvSpPr>
        <p:spPr>
          <a:xfrm>
            <a:off x="566947" y="3538418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"LOGIN", ...});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50FCD22-F067-A748-BFCA-B4F93B5CEF5B}"/>
              </a:ext>
            </a:extLst>
          </p:cNvPr>
          <p:cNvSpPr/>
          <p:nvPr/>
        </p:nvSpPr>
        <p:spPr>
          <a:xfrm>
            <a:off x="566947" y="3170220"/>
            <a:ext cx="2420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Custom Hook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A930365-F236-3242-B546-5D2CD55F4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A5DBC32-9C47-3149-9157-36E3836BC70F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5AF6043-0190-6E48-9F06-01786CD8028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</p:spTree>
    <p:extLst>
      <p:ext uri="{BB962C8B-B14F-4D97-AF65-F5344CB8AC3E}">
        <p14:creationId xmlns:p14="http://schemas.microsoft.com/office/powerpoint/2010/main" val="68445064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In Komponenten wird der Custom Hook verwendet, um Zugriff auf "</a:t>
            </a:r>
            <a:r>
              <a:rPr lang="de-DE" b="0" dirty="0" err="1">
                <a:solidFill>
                  <a:srgbClr val="36544F"/>
                </a:solidFill>
              </a:rPr>
              <a:t>action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" zu erhalten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B7E3653-8D95-7E42-B6BE-3B253EEA1682}"/>
              </a:ext>
            </a:extLst>
          </p:cNvPr>
          <p:cNvSpPr txBox="1"/>
          <p:nvPr/>
        </p:nvSpPr>
        <p:spPr>
          <a:xfrm>
            <a:off x="2894511" y="-728266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50FCD22-F067-A748-BFCA-B4F93B5CEF5B}"/>
              </a:ext>
            </a:extLst>
          </p:cNvPr>
          <p:cNvSpPr/>
          <p:nvPr/>
        </p:nvSpPr>
        <p:spPr>
          <a:xfrm>
            <a:off x="566947" y="3170220"/>
            <a:ext cx="52998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Custom Hook (statt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)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902FC80-2E6A-A643-A8B1-080E973D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FB2551B5-476A-B64A-B59A-43E938B09021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FD45CE6C-B3D3-DD47-A672-F87884E5BF1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8073B3A-FD64-3247-984E-C5AFAEAD608C}"/>
              </a:ext>
            </a:extLst>
          </p:cNvPr>
          <p:cNvSpPr txBox="1"/>
          <p:nvPr/>
        </p:nvSpPr>
        <p:spPr>
          <a:xfrm>
            <a:off x="385073" y="391139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logout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logout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B0754B6-3FDB-7146-BC27-49F5E408D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2163" y="4204689"/>
            <a:ext cx="939800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12031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In Komponenten wird der Custom Hook verwendet, um Zugriff auf den State zu bekommen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50FCD22-F067-A748-BFCA-B4F93B5CEF5B}"/>
              </a:ext>
            </a:extLst>
          </p:cNvPr>
          <p:cNvSpPr/>
          <p:nvPr/>
        </p:nvSpPr>
        <p:spPr>
          <a:xfrm>
            <a:off x="566947" y="3170220"/>
            <a:ext cx="4943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Custom Hook (statt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state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32DB65-D6AE-0C4C-A767-4615180A1C67}"/>
              </a:ext>
            </a:extLst>
          </p:cNvPr>
          <p:cNvSpPr txBox="1"/>
          <p:nvPr/>
        </p:nvSpPr>
        <p:spPr>
          <a:xfrm>
            <a:off x="385073" y="3911397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Avatar(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9947DA25-D39F-B243-B96A-E3B2C0216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D25E79A-9833-274C-A9B0-CB68AEFBB30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C674275-5F5F-0C42-B814-F5D961D0E3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4A2C49E-DB35-C446-84D4-089837774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695" y="2321883"/>
            <a:ext cx="41021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5519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App-State per </a:t>
            </a:r>
            <a:r>
              <a:rPr lang="de-DE" dirty="0" err="1"/>
              <a:t>Context</a:t>
            </a:r>
            <a:r>
              <a:rPr lang="de-DE" b="0" dirty="0">
                <a:solidFill>
                  <a:srgbClr val="36544F"/>
                </a:solidFill>
              </a:rPr>
              <a:t>: Flexibilität</a:t>
            </a:r>
          </a:p>
          <a:p>
            <a:r>
              <a:rPr lang="de-DE" b="0" dirty="0">
                <a:solidFill>
                  <a:srgbClr val="36544F"/>
                </a:solidFill>
              </a:rPr>
              <a:t>Hooks könnten auch für "Teil-State" der Anwendung verwendet werden (im Gegensatz zu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):</a:t>
            </a:r>
            <a:endParaRPr lang="de-DE" dirty="0"/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9947DA25-D39F-B243-B96A-E3B2C0216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D25E79A-9833-274C-A9B0-CB68AEFBB30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C674275-5F5F-0C42-B814-F5D961D0E3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45C3D51-7470-0C4A-8DE4-BEADC242B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638" y="2843926"/>
            <a:ext cx="4272724" cy="363600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DACEC689-2AF7-A149-8985-EFD5575B7164}"/>
              </a:ext>
            </a:extLst>
          </p:cNvPr>
          <p:cNvSpPr/>
          <p:nvPr/>
        </p:nvSpPr>
        <p:spPr>
          <a:xfrm>
            <a:off x="3174023" y="3235569"/>
            <a:ext cx="1951892" cy="3119728"/>
          </a:xfrm>
          <a:prstGeom prst="rect">
            <a:avLst/>
          </a:prstGeom>
          <a:noFill/>
          <a:ln w="19050">
            <a:solidFill>
              <a:srgbClr val="9E60B8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6D27B20-0C3B-9D4D-A368-7F82617F4D58}"/>
              </a:ext>
            </a:extLst>
          </p:cNvPr>
          <p:cNvSpPr/>
          <p:nvPr/>
        </p:nvSpPr>
        <p:spPr>
          <a:xfrm>
            <a:off x="5263507" y="3235569"/>
            <a:ext cx="1498240" cy="3119728"/>
          </a:xfrm>
          <a:prstGeom prst="rect">
            <a:avLst/>
          </a:prstGeom>
          <a:noFill/>
          <a:ln w="19050">
            <a:solidFill>
              <a:srgbClr val="36544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125E93F-3CC7-A64E-A9DB-506EB163512C}"/>
              </a:ext>
            </a:extLst>
          </p:cNvPr>
          <p:cNvSpPr/>
          <p:nvPr/>
        </p:nvSpPr>
        <p:spPr>
          <a:xfrm>
            <a:off x="2816638" y="2871693"/>
            <a:ext cx="4272724" cy="3636004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F616A48-347F-AD4A-B1DA-FB7ECBC54AF9}"/>
              </a:ext>
            </a:extLst>
          </p:cNvPr>
          <p:cNvSpPr txBox="1"/>
          <p:nvPr/>
        </p:nvSpPr>
        <p:spPr>
          <a:xfrm>
            <a:off x="5568259" y="2178253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</a:rPr>
              <a:t>useAuth</a:t>
            </a:r>
            <a:endParaRPr lang="de-DE" dirty="0">
              <a:solidFill>
                <a:srgbClr val="EF7D1D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0DF8936-315D-7541-80D6-5C848D5F5CBA}"/>
              </a:ext>
            </a:extLst>
          </p:cNvPr>
          <p:cNvSpPr txBox="1"/>
          <p:nvPr/>
        </p:nvSpPr>
        <p:spPr>
          <a:xfrm>
            <a:off x="884002" y="3963579"/>
            <a:ext cx="9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9E60B8"/>
                </a:solidFill>
              </a:rPr>
              <a:t>useChat</a:t>
            </a:r>
            <a:endParaRPr lang="de-DE" dirty="0">
              <a:solidFill>
                <a:srgbClr val="9E60B8"/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1664020-5FA7-064C-81B7-ADB128EE958E}"/>
              </a:ext>
            </a:extLst>
          </p:cNvPr>
          <p:cNvSpPr txBox="1"/>
          <p:nvPr/>
        </p:nvSpPr>
        <p:spPr>
          <a:xfrm>
            <a:off x="7766175" y="3594247"/>
            <a:ext cx="1511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useNavigation</a:t>
            </a:r>
            <a:endParaRPr lang="de-DE" dirty="0">
              <a:solidFill>
                <a:srgbClr val="36544F"/>
              </a:solidFill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A9CDF79A-7271-8E45-B3C9-2648F31D5CB4}"/>
              </a:ext>
            </a:extLst>
          </p:cNvPr>
          <p:cNvCxnSpPr>
            <a:cxnSpLocks/>
          </p:cNvCxnSpPr>
          <p:nvPr/>
        </p:nvCxnSpPr>
        <p:spPr>
          <a:xfrm flipH="1">
            <a:off x="6784549" y="3790945"/>
            <a:ext cx="981626" cy="0"/>
          </a:xfrm>
          <a:prstGeom prst="line">
            <a:avLst/>
          </a:prstGeom>
          <a:ln w="1905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6B9EC991-372E-6845-AA6D-B8C6EEC38693}"/>
              </a:ext>
            </a:extLst>
          </p:cNvPr>
          <p:cNvCxnSpPr>
            <a:cxnSpLocks/>
          </p:cNvCxnSpPr>
          <p:nvPr/>
        </p:nvCxnSpPr>
        <p:spPr>
          <a:xfrm flipH="1">
            <a:off x="1835012" y="4171945"/>
            <a:ext cx="1339010" cy="0"/>
          </a:xfrm>
          <a:prstGeom prst="line">
            <a:avLst/>
          </a:prstGeom>
          <a:ln w="190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61FAFB1E-24C3-B849-B93A-3795C15521E8}"/>
              </a:ext>
            </a:extLst>
          </p:cNvPr>
          <p:cNvCxnSpPr>
            <a:cxnSpLocks/>
          </p:cNvCxnSpPr>
          <p:nvPr/>
        </p:nvCxnSpPr>
        <p:spPr>
          <a:xfrm>
            <a:off x="6038892" y="2559460"/>
            <a:ext cx="0" cy="312233"/>
          </a:xfrm>
          <a:prstGeom prst="line">
            <a:avLst/>
          </a:prstGeom>
          <a:ln w="19050">
            <a:solidFill>
              <a:srgbClr val="EF7D1D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01685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</p:txBody>
      </p:sp>
    </p:spTree>
    <p:extLst>
      <p:ext uri="{BB962C8B-B14F-4D97-AF65-F5344CB8AC3E}">
        <p14:creationId xmlns:p14="http://schemas.microsoft.com/office/powerpoint/2010/main" val="18249124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0760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076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Roadmap November 2018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EE561E-A971-A84E-9298-A8EBBF5C4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27" y="1884300"/>
            <a:ext cx="7247467" cy="217355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913384A-0B5C-A64D-A18D-DA1A8E5AC31A}"/>
              </a:ext>
            </a:extLst>
          </p:cNvPr>
          <p:cNvSpPr txBox="1"/>
          <p:nvPr/>
        </p:nvSpPr>
        <p:spPr>
          <a:xfrm>
            <a:off x="3915494" y="4057855"/>
            <a:ext cx="4035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77D91D-7FBF-1149-A10C-ABBB22C48836}"/>
              </a:ext>
            </a:extLst>
          </p:cNvPr>
          <p:cNvSpPr/>
          <p:nvPr/>
        </p:nvSpPr>
        <p:spPr>
          <a:xfrm>
            <a:off x="235714" y="4908928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Weiterhin nur Minor-Versionen (!)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E2C95C9-BACB-6A47-86E5-4B83642FBC92}"/>
              </a:ext>
            </a:extLst>
          </p:cNvPr>
          <p:cNvCxnSpPr>
            <a:cxnSpLocks/>
          </p:cNvCxnSpPr>
          <p:nvPr/>
        </p:nvCxnSpPr>
        <p:spPr>
          <a:xfrm flipV="1">
            <a:off x="1713834" y="4114542"/>
            <a:ext cx="0" cy="729759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24976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componentDidUpdate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!==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0CC7A42-A801-9C45-AD77-20C1B07D7ECC}"/>
              </a:ext>
            </a:extLst>
          </p:cNvPr>
          <p:cNvSpPr/>
          <p:nvPr/>
        </p:nvSpPr>
        <p:spPr>
          <a:xfrm>
            <a:off x="5134873" y="4171722"/>
            <a:ext cx="48773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Nur ausführen, wenn Properties sich geändert haben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509FEDC-E248-4846-BE84-A1F7748EA7FD}"/>
              </a:ext>
            </a:extLst>
          </p:cNvPr>
          <p:cNvCxnSpPr>
            <a:cxnSpLocks/>
          </p:cNvCxnSpPr>
          <p:nvPr/>
        </p:nvCxnSpPr>
        <p:spPr>
          <a:xfrm flipV="1">
            <a:off x="5134873" y="4510277"/>
            <a:ext cx="1304027" cy="23583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11399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2126754" y="2980954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componentDidMount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&amp;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>
            <a:off x="2126754" y="3146342"/>
            <a:ext cx="401140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641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Aufräumen in Rückgabe-Funktion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() =&gt;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disconnectFromApi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42E9236-6F09-2347-A710-2F4C0D7E4613}"/>
              </a:ext>
            </a:extLst>
          </p:cNvPr>
          <p:cNvSpPr/>
          <p:nvPr/>
        </p:nvSpPr>
        <p:spPr>
          <a:xfrm>
            <a:off x="857328" y="4208665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componentWillUnmount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469D2C0-3F71-BB40-803B-BCAEA75CF2ED}"/>
              </a:ext>
            </a:extLst>
          </p:cNvPr>
          <p:cNvCxnSpPr>
            <a:cxnSpLocks/>
          </p:cNvCxnSpPr>
          <p:nvPr/>
        </p:nvCxnSpPr>
        <p:spPr>
          <a:xfrm>
            <a:off x="2361782" y="3896903"/>
            <a:ext cx="0" cy="2821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7593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Bedingte Ausführung (Mit welchem State soll der Effekt synchronisiert werden?)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props.apiKey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3048000" y="4111099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Property-Vergleich in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 flipH="1" flipV="1">
            <a:off x="3048000" y="4280376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0756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04933" cy="514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Bibliotheken mit Hooks API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Router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useHistory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useParams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useLocation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Apollo Client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useQuery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useMutation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Intl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useIntl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i18n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useTranslation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5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942289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158935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Zunächst:</a:t>
            </a:r>
          </a:p>
          <a:p>
            <a:pPr lvl="1"/>
            <a:r>
              <a:rPr lang="de-DE" dirty="0"/>
              <a:t>Hooks sind "</a:t>
            </a:r>
            <a:r>
              <a:rPr lang="de-DE" dirty="0" err="1"/>
              <a:t>opt</a:t>
            </a:r>
            <a:r>
              <a:rPr lang="de-DE" dirty="0"/>
              <a:t>-in"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Hooks sind abwärtskompatibel  </a:t>
            </a:r>
          </a:p>
          <a:p>
            <a:pPr lvl="1"/>
            <a:r>
              <a:rPr lang="de-DE" dirty="0"/>
              <a:t>Eingeführt in Minor-Version (!)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667301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r>
              <a:rPr lang="de-DE" dirty="0"/>
              <a:t>...also: keine Panik! </a:t>
            </a:r>
            <a:r>
              <a:rPr lang="de-DE" dirty="0" err="1"/>
              <a:t>React</a:t>
            </a:r>
            <a:r>
              <a:rPr lang="de-DE" dirty="0"/>
              <a:t> bleibt stabil! ☺️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79B589-A0BF-AB42-968F-8E492F2F2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95" y="2523163"/>
            <a:ext cx="6861810" cy="39210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C1EF9AD-1006-9F48-BB08-7C93EB703E37}"/>
              </a:ext>
            </a:extLst>
          </p:cNvPr>
          <p:cNvSpPr/>
          <p:nvPr/>
        </p:nvSpPr>
        <p:spPr>
          <a:xfrm>
            <a:off x="-216916" y="6444197"/>
            <a:ext cx="8697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reactjs.org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docs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hooks-intro.html#gradual-adoption-strategy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84981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Künftig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(z.Zt. experimentell)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Stand  November 2019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EE561E-A971-A84E-9298-A8EBBF5C4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27" y="1884300"/>
            <a:ext cx="7247467" cy="217355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913384A-0B5C-A64D-A18D-DA1A8E5AC31A}"/>
              </a:ext>
            </a:extLst>
          </p:cNvPr>
          <p:cNvSpPr txBox="1"/>
          <p:nvPr/>
        </p:nvSpPr>
        <p:spPr>
          <a:xfrm>
            <a:off x="3915494" y="4057855"/>
            <a:ext cx="4035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77D91D-7FBF-1149-A10C-ABBB22C48836}"/>
              </a:ext>
            </a:extLst>
          </p:cNvPr>
          <p:cNvSpPr/>
          <p:nvPr/>
        </p:nvSpPr>
        <p:spPr>
          <a:xfrm>
            <a:off x="235714" y="4908928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Weiterhin nur Minor-Versionen (!)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E2C95C9-BACB-6A47-86E5-4B83642FBC92}"/>
              </a:ext>
            </a:extLst>
          </p:cNvPr>
          <p:cNvCxnSpPr>
            <a:cxnSpLocks/>
          </p:cNvCxnSpPr>
          <p:nvPr/>
        </p:nvCxnSpPr>
        <p:spPr>
          <a:xfrm flipV="1">
            <a:off x="1713834" y="4114542"/>
            <a:ext cx="0" cy="729759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0100FCD-664E-0549-BC29-34CBE649FF5F}"/>
              </a:ext>
            </a:extLst>
          </p:cNvPr>
          <p:cNvSpPr/>
          <p:nvPr/>
        </p:nvSpPr>
        <p:spPr>
          <a:xfrm>
            <a:off x="7969594" y="2876589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16.8  (Februar 2019)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C9E6BD94-5E8E-674D-A4C0-138B0F0A2440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5296395" y="3045866"/>
            <a:ext cx="2673199" cy="0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80A1D6B7-3932-7342-BACC-0E8EBF10EFB1}"/>
              </a:ext>
            </a:extLst>
          </p:cNvPr>
          <p:cNvSpPr/>
          <p:nvPr/>
        </p:nvSpPr>
        <p:spPr>
          <a:xfrm>
            <a:off x="7950573" y="3237558"/>
            <a:ext cx="318870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16.11  (Okt 2019)</a:t>
            </a:r>
          </a:p>
          <a:p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(experimentell)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96540B1-1930-7A42-8E30-4F0225436F42}"/>
              </a:ext>
            </a:extLst>
          </p:cNvPr>
          <p:cNvCxnSpPr>
            <a:cxnSpLocks/>
          </p:cNvCxnSpPr>
          <p:nvPr/>
        </p:nvCxnSpPr>
        <p:spPr>
          <a:xfrm flipH="1">
            <a:off x="5702796" y="3429000"/>
            <a:ext cx="2266798" cy="0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FF1F60E9-2735-144C-87C4-D3B3254F1ED4}"/>
              </a:ext>
            </a:extLst>
          </p:cNvPr>
          <p:cNvCxnSpPr>
            <a:cxnSpLocks/>
          </p:cNvCxnSpPr>
          <p:nvPr/>
        </p:nvCxnSpPr>
        <p:spPr>
          <a:xfrm flipH="1">
            <a:off x="6629400" y="3429000"/>
            <a:ext cx="1340194" cy="437163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12078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http://localhost:9081/?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7814C5-2A7B-7A44-9D0C-226F9621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92" y="1896175"/>
            <a:ext cx="5594481" cy="469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272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Netzwerk </a:t>
            </a:r>
            <a:r>
              <a:rPr lang="de-DE" dirty="0" err="1"/>
              <a:t>Requests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http://localhost:9081/?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35D890-93E9-5D45-867C-812BD1F31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57" y="1807042"/>
            <a:ext cx="5371607" cy="491956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3518DEC-2727-0342-92AB-A72130169CFD}"/>
              </a:ext>
            </a:extLst>
          </p:cNvPr>
          <p:cNvSpPr/>
          <p:nvPr/>
        </p:nvSpPr>
        <p:spPr>
          <a:xfrm>
            <a:off x="2003729" y="5740842"/>
            <a:ext cx="1963972" cy="77922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123295215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5941957" y="36898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Dynamic Import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30B987-8F38-4140-A5FC-A1099716AC66}"/>
              </a:ext>
            </a:extLst>
          </p:cNvPr>
          <p:cNvGrpSpPr/>
          <p:nvPr/>
        </p:nvGrpSpPr>
        <p:grpSpPr>
          <a:xfrm>
            <a:off x="5218043" y="3471810"/>
            <a:ext cx="3497736" cy="206608"/>
            <a:chOff x="5218043" y="3471810"/>
            <a:chExt cx="3497736" cy="206608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5779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32748" y="3471811"/>
              <a:ext cx="0" cy="206606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8043" y="3678418"/>
              <a:ext cx="3497571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863256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Komponente an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Bis Komponente geladen ist, muss Spinner o.ä. angezeigt werden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B32D5AE-39CB-454C-A537-1A126347B5AC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29216" y="2898900"/>
            <a:ext cx="9847568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Mode</a:t>
            </a:r>
          </a:p>
          <a:p>
            <a:pPr algn="ctr"/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&amp; </a:t>
            </a:r>
          </a:p>
          <a:p>
            <a:pPr algn="ctr"/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for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Data </a:t>
            </a:r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Fetching</a:t>
            </a:r>
            <a:endParaRPr lang="de-DE" sz="1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5597212-EEEE-304E-B611-3A166365FE9B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289166765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Oktober 2019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ED18C64-A562-2542-AD26-0C312D0F0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087" y="755374"/>
            <a:ext cx="6893825" cy="3753977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A8F158D-5FDF-F743-92FB-7B0F750E8277}"/>
              </a:ext>
            </a:extLst>
          </p:cNvPr>
          <p:cNvSpPr txBox="1"/>
          <p:nvPr/>
        </p:nvSpPr>
        <p:spPr>
          <a:xfrm>
            <a:off x="1506087" y="4596067"/>
            <a:ext cx="3954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hlinkClick r:id="rId3"/>
              </a:rPr>
              <a:t>https://reactjs.org/concurrent</a:t>
            </a:r>
            <a:endParaRPr lang="de-DE" sz="2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A8DFDBF-48E5-F446-9CE2-CA1646B8B3A4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287195161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42D574B-C063-874E-B38E-E79D18BEFA48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250116446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u.a. vor-gerendert werden, ohne sofort sichtbar zu sein</a:t>
            </a:r>
          </a:p>
          <a:p>
            <a:pPr lvl="1"/>
            <a:r>
              <a:rPr lang="de-DE" dirty="0"/>
              <a:t>Zum Beispiel beim Daten laden</a:t>
            </a:r>
          </a:p>
          <a:p>
            <a:pPr lvl="1"/>
            <a:r>
              <a:rPr lang="de-DE" dirty="0"/>
              <a:t>Verhindert überflüssige Warte-Zustände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Komponenten müssen "etwas" haben, woher sie ihre Daten beziehen (gibt’s aber noch nicht)</a:t>
            </a:r>
          </a:p>
          <a:p>
            <a:pPr lvl="1"/>
            <a:r>
              <a:rPr lang="de-DE" dirty="0"/>
              <a:t>Erst wenn Komponente alle Daten hat, wird sie angezeigt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Updates können priorisiert werden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277554842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1: </a:t>
            </a:r>
            <a:r>
              <a:rPr lang="de-DE" b="0" dirty="0">
                <a:solidFill>
                  <a:srgbClr val="36544F"/>
                </a:solidFill>
              </a:rPr>
              <a:t>Laden von Source Code (</a:t>
            </a:r>
            <a:r>
              <a:rPr lang="de-DE" b="0" dirty="0" err="1">
                <a:solidFill>
                  <a:srgbClr val="36544F"/>
                </a:solidFill>
              </a:rPr>
              <a:t>React.lazy</a:t>
            </a:r>
            <a:r>
              <a:rPr lang="de-DE" b="0" dirty="0">
                <a:solidFill>
                  <a:srgbClr val="36544F"/>
                </a:solidFill>
              </a:rPr>
              <a:t>, wie gesehen)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D23EB81-D72F-F04D-B6A8-9D7ED8DF023D}"/>
              </a:ext>
            </a:extLst>
          </p:cNvPr>
          <p:cNvSpPr txBox="1"/>
          <p:nvPr/>
        </p:nvSpPr>
        <p:spPr>
          <a:xfrm>
            <a:off x="203200" y="1451309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http://localhost:9081/?</a:t>
            </a:r>
            <a:r>
              <a:rPr lang="de-DE" sz="1400" dirty="0" err="1">
                <a:solidFill>
                  <a:srgbClr val="1778B8"/>
                </a:solidFill>
              </a:rPr>
              <a:t>delay</a:t>
            </a:r>
            <a:endParaRPr lang="de-DE" sz="1400" dirty="0">
              <a:solidFill>
                <a:srgbClr val="1778B8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A306603-E3A2-364F-A357-E1926178F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906" y="1917468"/>
            <a:ext cx="4842187" cy="4673665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6B0CFC0-7343-BA4B-955C-5AB23BB07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53659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useTransition</a:t>
            </a:r>
            <a:r>
              <a:rPr lang="de-DE" dirty="0">
                <a:solidFill>
                  <a:srgbClr val="FB8E20"/>
                </a:solidFill>
              </a:rPr>
              <a:t>: </a:t>
            </a:r>
            <a:r>
              <a:rPr lang="de-DE" b="0" dirty="0">
                <a:solidFill>
                  <a:srgbClr val="36544F"/>
                </a:solidFill>
              </a:rPr>
              <a:t>Übergänge, bei denen die Ziel-Komponente auf evtl. noch auf Daten wartet, müssen angegeben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verzögert den Übergang zur Ziel-Komponente</a:t>
            </a:r>
          </a:p>
          <a:p>
            <a:r>
              <a:rPr lang="de-DE" b="0" dirty="0">
                <a:solidFill>
                  <a:srgbClr val="36544F"/>
                </a:solidFill>
              </a:rPr>
              <a:t>Unnötige Warteindikatoren werden vermieden</a:t>
            </a:r>
          </a:p>
          <a:p>
            <a:r>
              <a:rPr lang="de-DE" b="0" dirty="0">
                <a:solidFill>
                  <a:srgbClr val="36544F"/>
                </a:solidFill>
              </a:rPr>
              <a:t>Ausgangskomponente kann anzeigen, dass gewartet wird</a:t>
            </a:r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D23EB81-D72F-F04D-B6A8-9D7ED8DF023D}"/>
              </a:ext>
            </a:extLst>
          </p:cNvPr>
          <p:cNvSpPr txBox="1"/>
          <p:nvPr/>
        </p:nvSpPr>
        <p:spPr>
          <a:xfrm>
            <a:off x="203200" y="3112723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Code-Beispiel: </a:t>
            </a:r>
            <a:r>
              <a:rPr lang="de-DE" sz="1400" dirty="0" err="1">
                <a:solidFill>
                  <a:srgbClr val="1778B8"/>
                </a:solidFill>
              </a:rPr>
              <a:t>ChatPage.js</a:t>
            </a:r>
            <a:r>
              <a:rPr lang="de-DE" sz="1400" dirty="0">
                <a:solidFill>
                  <a:srgbClr val="1778B8"/>
                </a:solidFill>
              </a:rPr>
              <a:t>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A9ABA11-565C-D34B-A3B6-F584063A8D83}"/>
              </a:ext>
            </a:extLst>
          </p:cNvPr>
          <p:cNvSpPr txBox="1"/>
          <p:nvPr/>
        </p:nvSpPr>
        <p:spPr>
          <a:xfrm>
            <a:off x="1633747" y="3580749"/>
            <a:ext cx="913585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setTransition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isPending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]= </a:t>
            </a:r>
            <a:r>
              <a:rPr lang="de-DE" sz="16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useTransition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openDashboard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setTransition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setView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&lt;Button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openDashboard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pending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isPending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Dashboard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&lt;Button&gt;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10075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6493EE-CB1E-A54E-942A-AACAE203A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6067"/>
            <a:ext cx="7889774" cy="4879033"/>
          </a:xfrm>
          <a:prstGeom prst="rect">
            <a:avLst/>
          </a:prstGeom>
          <a:ln w="22225">
            <a:solidFill>
              <a:srgbClr val="025249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471773"/>
            <a:ext cx="990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nilshartmann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-chat-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example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2: </a:t>
            </a:r>
            <a:r>
              <a:rPr lang="de-DE" b="0" dirty="0">
                <a:solidFill>
                  <a:srgbClr val="36544F"/>
                </a:solidFill>
              </a:rPr>
              <a:t>Zwei REST-Endpunkte werden auf einer Seite abgefragt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6E03BB8-AE80-DB45-B607-1C9DF7031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399" y="1860070"/>
            <a:ext cx="3681546" cy="410046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2D23EB81-D72F-F04D-B6A8-9D7ED8DF023D}"/>
              </a:ext>
            </a:extLst>
          </p:cNvPr>
          <p:cNvSpPr txBox="1"/>
          <p:nvPr/>
        </p:nvSpPr>
        <p:spPr>
          <a:xfrm>
            <a:off x="203200" y="1451309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http://localhost:9081/</a:t>
            </a:r>
            <a:r>
              <a:rPr lang="de-DE" sz="1400" dirty="0" err="1">
                <a:solidFill>
                  <a:srgbClr val="1778B8"/>
                </a:solidFill>
              </a:rPr>
              <a:t>dashboard?delay</a:t>
            </a:r>
            <a:endParaRPr lang="de-DE" sz="1400" dirty="0">
              <a:solidFill>
                <a:srgbClr val="1778B8"/>
              </a:solidFill>
            </a:endParaRPr>
          </a:p>
        </p:txBody>
      </p:sp>
      <p:sp>
        <p:nvSpPr>
          <p:cNvPr id="7" name="Inhaltsplatzhalter 3">
            <a:extLst>
              <a:ext uri="{FF2B5EF4-FFF2-40B4-BE49-F238E27FC236}">
                <a16:creationId xmlns:a16="http://schemas.microsoft.com/office/drawing/2014/main" id="{514B8961-053D-EE47-AEB5-F6978FFBF96E}"/>
              </a:ext>
            </a:extLst>
          </p:cNvPr>
          <p:cNvSpPr txBox="1">
            <a:spLocks/>
          </p:cNvSpPr>
          <p:nvPr/>
        </p:nvSpPr>
        <p:spPr>
          <a:xfrm>
            <a:off x="118533" y="5988784"/>
            <a:ext cx="9499600" cy="5329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751801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React.Suspense</a:t>
            </a:r>
            <a:r>
              <a:rPr lang="de-DE" b="0" dirty="0">
                <a:solidFill>
                  <a:srgbClr val="36544F"/>
                </a:solidFill>
              </a:rPr>
              <a:t>: legt fest, wo in der Komponentenhierarchie gewartet werden soll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D23EB81-D72F-F04D-B6A8-9D7ED8DF023D}"/>
              </a:ext>
            </a:extLst>
          </p:cNvPr>
          <p:cNvSpPr txBox="1"/>
          <p:nvPr/>
        </p:nvSpPr>
        <p:spPr>
          <a:xfrm>
            <a:off x="169332" y="1656484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Code-Beispiel: </a:t>
            </a:r>
            <a:r>
              <a:rPr lang="de-DE" sz="1400" dirty="0" err="1">
                <a:solidFill>
                  <a:srgbClr val="1778B8"/>
                </a:solidFill>
              </a:rPr>
              <a:t>DashboardWithSuspensePage.js</a:t>
            </a:r>
            <a:endParaRPr lang="de-DE" sz="1400" dirty="0">
              <a:solidFill>
                <a:srgbClr val="1778B8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8B1045A-FE4B-1C4B-8340-F0A264C5B47B}"/>
              </a:ext>
            </a:extLst>
          </p:cNvPr>
          <p:cNvSpPr txBox="1"/>
          <p:nvPr/>
        </p:nvSpPr>
        <p:spPr>
          <a:xfrm>
            <a:off x="203200" y="2502600"/>
            <a:ext cx="9499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dashboardData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loadDashboardData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DashboardPage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onClose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React.SuspenseList</a:t>
            </a:r>
            <a:r>
              <a:rPr lang="de-DE" sz="1600" b="1" dirty="0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revealOrder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backwards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</a:t>
            </a:r>
            <a:r>
              <a:rPr lang="de-DE" sz="1600" b="1" dirty="0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={&lt;Spinner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label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Logs..." /&gt;}&gt;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&lt;Logs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dashboardData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.logs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={&lt;Spinner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label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User..." /&gt;}&gt;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&lt;Users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usersResource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dashboardData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&lt;/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React.SuspenseList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5013893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React.Suspense</a:t>
            </a:r>
            <a:r>
              <a:rPr lang="de-DE" b="0" dirty="0">
                <a:solidFill>
                  <a:srgbClr val="36544F"/>
                </a:solidFill>
              </a:rPr>
              <a:t>: legt fest, wo in der Komponentenhierarchie gewartet werden soll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D23EB81-D72F-F04D-B6A8-9D7ED8DF023D}"/>
              </a:ext>
            </a:extLst>
          </p:cNvPr>
          <p:cNvSpPr txBox="1"/>
          <p:nvPr/>
        </p:nvSpPr>
        <p:spPr>
          <a:xfrm>
            <a:off x="169332" y="1656484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Code-Beispiel: </a:t>
            </a:r>
            <a:r>
              <a:rPr lang="de-DE" sz="1400" dirty="0" err="1">
                <a:solidFill>
                  <a:srgbClr val="1778B8"/>
                </a:solidFill>
              </a:rPr>
              <a:t>DashboardWithSuspensePage.js</a:t>
            </a:r>
            <a:endParaRPr lang="de-DE" sz="1400" dirty="0">
              <a:solidFill>
                <a:srgbClr val="1778B8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8B1045A-FE4B-1C4B-8340-F0A264C5B47B}"/>
              </a:ext>
            </a:extLst>
          </p:cNvPr>
          <p:cNvSpPr txBox="1"/>
          <p:nvPr/>
        </p:nvSpPr>
        <p:spPr>
          <a:xfrm>
            <a:off x="203200" y="2502600"/>
            <a:ext cx="47498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Logs({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&lt;h2&gt;Logs&lt;/h2&gt;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logs.map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 =&gt; 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&lt;p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l.eventId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[{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l.user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}] 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l.msg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&lt;/p&gt;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))}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8522D98-2D05-144F-AB9E-D45E01DFD358}"/>
              </a:ext>
            </a:extLst>
          </p:cNvPr>
          <p:cNvSpPr/>
          <p:nvPr/>
        </p:nvSpPr>
        <p:spPr>
          <a:xfrm>
            <a:off x="5164667" y="2747966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Hierauf wird gewartet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71514DB6-2E83-B749-A254-29B64F96497E}"/>
              </a:ext>
            </a:extLst>
          </p:cNvPr>
          <p:cNvCxnSpPr>
            <a:cxnSpLocks/>
          </p:cNvCxnSpPr>
          <p:nvPr/>
        </p:nvCxnSpPr>
        <p:spPr>
          <a:xfrm flipH="1" flipV="1">
            <a:off x="4673600" y="2917243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38441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</a:t>
            </a:r>
            <a:r>
              <a:rPr lang="de-DE" b="0" dirty="0">
                <a:solidFill>
                  <a:srgbClr val="36544F"/>
                </a:solidFill>
              </a:rPr>
              <a:t>: Aktueller 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Experimentelle Version verfügbar, wird von FB produktiv eingesetzt</a:t>
            </a:r>
          </a:p>
          <a:p>
            <a:r>
              <a:rPr lang="de-DE" b="0" dirty="0">
                <a:solidFill>
                  <a:srgbClr val="36544F"/>
                </a:solidFill>
              </a:rPr>
              <a:t>Hat Veränderungen auf die Anwendungsarchitektur</a:t>
            </a:r>
          </a:p>
          <a:p>
            <a:pPr lvl="1"/>
            <a:r>
              <a:rPr lang="de-DE" dirty="0"/>
              <a:t>Transitionen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Vorladen von Daten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Ökosystem muss darauf vorbereitet sein</a:t>
            </a:r>
          </a:p>
          <a:p>
            <a:pPr lvl="1"/>
            <a:r>
              <a:rPr lang="de-DE" dirty="0"/>
              <a:t>Router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Konzepte zum Vorladen von Daten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Für wen ist der </a:t>
            </a:r>
            <a:r>
              <a:rPr lang="de-DE" b="0">
                <a:solidFill>
                  <a:srgbClr val="36544F"/>
                </a:solidFill>
              </a:rPr>
              <a:t>Suspense </a:t>
            </a:r>
            <a:r>
              <a:rPr lang="de-DE" b="0" dirty="0">
                <a:solidFill>
                  <a:srgbClr val="36544F"/>
                </a:solidFill>
              </a:rPr>
              <a:t>sinnvoll?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56594100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448485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4762900"/>
            <a:ext cx="8261120" cy="13103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/wjax2019-react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github.com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nilshartmann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react</a:t>
            </a:r>
            <a:r>
              <a:rPr lang="de-DE" sz="2000" b="1" dirty="0">
                <a:solidFill>
                  <a:srgbClr val="36544F"/>
                </a:solidFill>
              </a:rPr>
              <a:t>-chat-</a:t>
            </a:r>
            <a:r>
              <a:rPr lang="de-DE" sz="2000" b="1" dirty="0" err="1">
                <a:solidFill>
                  <a:srgbClr val="36544F"/>
                </a:solidFill>
              </a:rPr>
              <a:t>example</a:t>
            </a:r>
            <a:endParaRPr lang="de-DE" sz="20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2. Auflage, Dez. 2019</a:t>
            </a: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26253" y="3073715"/>
            <a:ext cx="10534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36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</a:t>
            </a:r>
            <a:r>
              <a:rPr lang="de-DE" sz="3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8</a:t>
            </a:r>
            <a:endParaRPr lang="de-DE" sz="2800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276B477-9B12-4748-BEB0-1A865DC5D962}"/>
              </a:ext>
            </a:extLst>
          </p:cNvPr>
          <p:cNvSpPr/>
          <p:nvPr/>
        </p:nvSpPr>
        <p:spPr>
          <a:xfrm>
            <a:off x="2676142" y="5282842"/>
            <a:ext cx="4953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4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4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docs</a:t>
            </a:r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4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hooks-intro.html</a:t>
            </a:r>
            <a:endParaRPr lang="de-DE" sz="1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5561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Lifecycle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75657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4193</Words>
  <Application>Microsoft Macintosh PowerPoint</Application>
  <PresentationFormat>A4-Papier (210 x 297 mm)</PresentationFormat>
  <Paragraphs>968</Paragraphs>
  <Slides>74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74</vt:i4>
      </vt:variant>
    </vt:vector>
  </HeadingPairs>
  <TitlesOfParts>
    <vt:vector size="85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W-JAX München | November 2019 | @nilshartmann</vt:lpstr>
      <vt:lpstr>https://nilshartmann.net</vt:lpstr>
      <vt:lpstr>https://reactbuch.de</vt:lpstr>
      <vt:lpstr>Ein Blick zurück</vt:lpstr>
      <vt:lpstr>Roadmap November 2018</vt:lpstr>
      <vt:lpstr>Stand  November 2019</vt:lpstr>
      <vt:lpstr>Ein Beispiel...</vt:lpstr>
      <vt:lpstr>Functions everywhere</vt:lpstr>
      <vt:lpstr>Hintergrund</vt:lpstr>
      <vt:lpstr>Hintergrund</vt:lpstr>
      <vt:lpstr>useContext Hook</vt:lpstr>
      <vt:lpstr>useContext Hook</vt:lpstr>
      <vt:lpstr>useContext Hook</vt:lpstr>
      <vt:lpstr>useContext Hook</vt:lpstr>
      <vt:lpstr>useContext Hook</vt:lpstr>
      <vt:lpstr>useState Hook</vt:lpstr>
      <vt:lpstr>useState Hook</vt:lpstr>
      <vt:lpstr>useState Hook</vt:lpstr>
      <vt:lpstr>useState Hook</vt:lpstr>
      <vt:lpstr>useState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Custom Hooks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React Hooks</vt:lpstr>
      <vt:lpstr>Hooks</vt:lpstr>
      <vt:lpstr>Hooks</vt:lpstr>
      <vt:lpstr>Hooks</vt:lpstr>
      <vt:lpstr>Rendern unterbrechen</vt:lpstr>
      <vt:lpstr>Suspense</vt:lpstr>
      <vt:lpstr>Demo: Lazy und Suspense</vt:lpstr>
      <vt:lpstr>Demo: Lazy und Suspense</vt:lpstr>
      <vt:lpstr>suspense</vt:lpstr>
      <vt:lpstr>suspense</vt:lpstr>
      <vt:lpstr>Ausblick</vt:lpstr>
      <vt:lpstr>Oktober 2019</vt:lpstr>
      <vt:lpstr>concurrent React</vt:lpstr>
      <vt:lpstr>concurrent React</vt:lpstr>
      <vt:lpstr>concurrent React</vt:lpstr>
      <vt:lpstr>concurrent React</vt:lpstr>
      <vt:lpstr>concurrent React</vt:lpstr>
      <vt:lpstr>concurrent React</vt:lpstr>
      <vt:lpstr>concurrent React</vt:lpstr>
      <vt:lpstr>concurrent React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909</cp:revision>
  <cp:lastPrinted>2019-09-04T14:49:47Z</cp:lastPrinted>
  <dcterms:created xsi:type="dcterms:W3CDTF">2016-03-28T15:59:53Z</dcterms:created>
  <dcterms:modified xsi:type="dcterms:W3CDTF">2019-11-03T15:13:20Z</dcterms:modified>
</cp:coreProperties>
</file>

<file path=docProps/thumbnail.jpeg>
</file>